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4" r:id="rId7"/>
    <p:sldId id="265" r:id="rId8"/>
    <p:sldId id="266" r:id="rId9"/>
    <p:sldId id="267" r:id="rId10"/>
    <p:sldId id="268" r:id="rId11"/>
    <p:sldId id="270" r:id="rId12"/>
    <p:sldId id="271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76672"/>
            <a:ext cx="8542467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Методическая тема :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 «Развитие профессиональной компетентности педагога,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как фактор повышения качества образования»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2015-2019гг.</a:t>
            </a:r>
          </a:p>
          <a:p>
            <a:endParaRPr lang="ru-RU" sz="2400" dirty="0"/>
          </a:p>
          <a:p>
            <a:pPr marL="342900" indent="-342900">
              <a:buFontTx/>
              <a:buChar char="-"/>
            </a:pPr>
            <a:r>
              <a:rPr lang="ru-RU" sz="2400" b="1" dirty="0" smtClean="0"/>
              <a:t>Аналитическая компетентность педагога </a:t>
            </a:r>
          </a:p>
          <a:p>
            <a:r>
              <a:rPr lang="ru-RU" sz="2400" b="1" dirty="0" smtClean="0"/>
              <a:t>-   Эффективные образовательные технологии </a:t>
            </a:r>
          </a:p>
          <a:p>
            <a:pPr>
              <a:buFontTx/>
              <a:buChar char="-"/>
            </a:pPr>
            <a:r>
              <a:rPr lang="ru-RU" sz="2400" b="1" dirty="0" smtClean="0"/>
              <a:t>   Инновационные педагогические технологии</a:t>
            </a:r>
          </a:p>
          <a:p>
            <a:pPr>
              <a:buFontTx/>
              <a:buChar char="-"/>
            </a:pPr>
            <a:r>
              <a:rPr lang="ru-RU" sz="2400" b="1" dirty="0" smtClean="0"/>
              <a:t>    Профессиональная компетентность педагога в контексте </a:t>
            </a:r>
          </a:p>
          <a:p>
            <a:r>
              <a:rPr lang="ru-RU" sz="2400" b="1" dirty="0" smtClean="0"/>
              <a:t>профессионального стандарта</a:t>
            </a:r>
            <a:endParaRPr lang="ru-RU" sz="2400" dirty="0" smtClean="0"/>
          </a:p>
          <a:p>
            <a:pPr marL="342900" indent="-342900">
              <a:buFontTx/>
              <a:buChar char="-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8277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404664"/>
            <a:ext cx="62460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Обновление содержания образования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1124744"/>
            <a:ext cx="6208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Национальный проект «Образование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2132856"/>
            <a:ext cx="59584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ПРОЕКТ «Новые возможности для каждого»</a:t>
            </a:r>
          </a:p>
          <a:p>
            <a:r>
              <a:rPr lang="ru-RU" sz="2400" b="1" dirty="0"/>
              <a:t>Задача проекта:</a:t>
            </a:r>
            <a:endParaRPr lang="ru-RU" sz="2400" dirty="0"/>
          </a:p>
          <a:p>
            <a:r>
              <a:rPr lang="ru-RU" sz="2400" dirty="0"/>
              <a:t>формирование системы, в рамках которой работники смогут непрерывно обновлять свои профессиональные знания и приобретать новые профессиональные навыки, в том числе компетенции в области цифровой экономики.</a:t>
            </a:r>
          </a:p>
          <a:p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613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404664"/>
            <a:ext cx="62460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Обновление содержания образования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1124744"/>
            <a:ext cx="6208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Национальный проект «Образование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2132856"/>
            <a:ext cx="59584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ПРОЕКТ «Социальная активность»</a:t>
            </a:r>
          </a:p>
          <a:p>
            <a:r>
              <a:rPr lang="ru-RU" sz="2400" b="1" dirty="0"/>
              <a:t>Задача проекта:</a:t>
            </a:r>
            <a:endParaRPr lang="ru-RU" sz="2400" dirty="0"/>
          </a:p>
          <a:p>
            <a:r>
              <a:rPr lang="ru-RU" sz="2400" dirty="0"/>
              <a:t>формирование системы, в рамках которой работники смогут непрерывно обновлять свои профессиональные знания и приобретать новые профессиональные навыки, в том числе компетенции в области цифровой экономики.</a:t>
            </a:r>
          </a:p>
          <a:p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6248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404664"/>
            <a:ext cx="62460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Обновление содержания образования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1124744"/>
            <a:ext cx="6208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Национальный проект «Образование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2132856"/>
            <a:ext cx="59584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ПРОЕКТ «Новые возможности для каждого»</a:t>
            </a:r>
          </a:p>
          <a:p>
            <a:r>
              <a:rPr lang="ru-RU" sz="2400" b="1" dirty="0"/>
              <a:t>Задача проекта:</a:t>
            </a:r>
            <a:endParaRPr lang="ru-RU" sz="2400" dirty="0"/>
          </a:p>
          <a:p>
            <a:r>
              <a:rPr lang="ru-RU" sz="2400" dirty="0"/>
              <a:t>формирование системы, в рамках которой работники смогут непрерывно обновлять свои профессиональные знания и приобретать новые профессиональные навыки, в том числе компетенции в области цифровой экономики.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6248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404664"/>
            <a:ext cx="62460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Обновление содержания образования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1124744"/>
            <a:ext cx="6208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Национальный проект «Образование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2132856"/>
            <a:ext cx="59584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ПРОЕКТ «Экспорт образования»</a:t>
            </a:r>
          </a:p>
          <a:p>
            <a:r>
              <a:rPr lang="ru-RU" sz="2400" b="1" dirty="0" smtClean="0"/>
              <a:t>Задача </a:t>
            </a:r>
            <a:r>
              <a:rPr lang="ru-RU" sz="2400" b="1" dirty="0"/>
              <a:t>проекта:</a:t>
            </a:r>
            <a:endParaRPr lang="ru-RU" sz="2400" dirty="0"/>
          </a:p>
          <a:p>
            <a:r>
              <a:rPr lang="ru-RU" sz="2400" dirty="0"/>
              <a:t>увеличение в два раза числа иностранных граждан, обучающихся в вузах и научных организациях, а также реализация комплекса мер по их трудоустройству.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8234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404664"/>
            <a:ext cx="62460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Обновление содержания образования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1124744"/>
            <a:ext cx="6208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Национальный проект «Образование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2132856"/>
            <a:ext cx="59584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ПРОЕКТ «Социальные лифты для каждого»</a:t>
            </a:r>
          </a:p>
          <a:p>
            <a:r>
              <a:rPr lang="ru-RU" sz="2400" b="1" dirty="0"/>
              <a:t>Задача проекта:</a:t>
            </a:r>
            <a:endParaRPr lang="ru-RU" sz="2400" dirty="0"/>
          </a:p>
          <a:p>
            <a:r>
              <a:rPr lang="ru-RU" sz="2400" dirty="0"/>
              <a:t>формирование системы профессиональных конкурсов, дающей гражданам возможности для профессионального и карьерного роста.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9705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3528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4" t="15246" r="7513" b="6913"/>
          <a:stretch/>
        </p:blipFill>
        <p:spPr bwMode="auto">
          <a:xfrm>
            <a:off x="611560" y="1412777"/>
            <a:ext cx="7920880" cy="4064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506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762" y="476672"/>
            <a:ext cx="91092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Методическая тема :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 «Развитие профессиональной компетентности педагога,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как фактор повышения качества образования»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2015-2019гг.</a:t>
            </a:r>
          </a:p>
          <a:p>
            <a:endParaRPr lang="ru-RU" sz="2400" dirty="0"/>
          </a:p>
          <a:p>
            <a:pPr marL="342900" indent="-342900"/>
            <a:r>
              <a:rPr lang="ru-RU" sz="2400" b="1" dirty="0" smtClean="0"/>
              <a:t>Итоги: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Повышение аналитической культуры заместителей директоров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Совершенствование </a:t>
            </a:r>
            <a:r>
              <a:rPr lang="ru-RU" sz="2400" dirty="0" err="1" smtClean="0"/>
              <a:t>системно-деятельностного</a:t>
            </a:r>
            <a:r>
              <a:rPr lang="ru-RU" sz="2400" dirty="0" smtClean="0"/>
              <a:t> подхода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Предложены инновационные подходы к обучению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Рассмотрены профессиональные требования  в рамках профессионального стандарта</a:t>
            </a:r>
          </a:p>
          <a:p>
            <a:pPr marL="342900" indent="-342900">
              <a:buFontTx/>
              <a:buChar char="-"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1800" y="2348880"/>
            <a:ext cx="3191130" cy="46166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Качество образования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3717032"/>
            <a:ext cx="2736455" cy="1323439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Качество организации </a:t>
            </a:r>
          </a:p>
          <a:p>
            <a:r>
              <a:rPr lang="ru-RU" sz="2000" b="1" dirty="0" smtClean="0"/>
              <a:t>условий </a:t>
            </a:r>
            <a:r>
              <a:rPr lang="ru-RU" sz="2000" b="1" dirty="0" err="1" smtClean="0"/>
              <a:t>учебно</a:t>
            </a:r>
            <a:r>
              <a:rPr lang="ru-RU" sz="2000" b="1" dirty="0" smtClean="0"/>
              <a:t>-</a:t>
            </a:r>
          </a:p>
          <a:p>
            <a:r>
              <a:rPr lang="ru-RU" sz="2000" b="1" dirty="0" smtClean="0"/>
              <a:t>воспитательного </a:t>
            </a:r>
          </a:p>
          <a:p>
            <a:r>
              <a:rPr lang="ru-RU" sz="2000" b="1" dirty="0" smtClean="0"/>
              <a:t>процесса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563888" y="4149080"/>
            <a:ext cx="1591590" cy="1015663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Оценочные </a:t>
            </a:r>
          </a:p>
          <a:p>
            <a:r>
              <a:rPr lang="ru-RU" sz="2000" b="1" dirty="0" smtClean="0"/>
              <a:t>процедуры,</a:t>
            </a:r>
          </a:p>
          <a:p>
            <a:r>
              <a:rPr lang="ru-RU" sz="2000" b="1" dirty="0" smtClean="0"/>
              <a:t> мониторинг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084168" y="4005064"/>
            <a:ext cx="2448272" cy="1015663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Профессиональный</a:t>
            </a:r>
          </a:p>
          <a:p>
            <a:r>
              <a:rPr lang="ru-RU" sz="2000" b="1" dirty="0" smtClean="0"/>
              <a:t> рост учителей,</a:t>
            </a:r>
          </a:p>
          <a:p>
            <a:r>
              <a:rPr lang="ru-RU" sz="2000" b="1" dirty="0" smtClean="0"/>
              <a:t> активность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732240" y="980728"/>
            <a:ext cx="1885453" cy="1631216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Уровень</a:t>
            </a:r>
          </a:p>
          <a:p>
            <a:r>
              <a:rPr lang="ru-RU" sz="2000" b="1" dirty="0" smtClean="0"/>
              <a:t> воспитанности</a:t>
            </a:r>
          </a:p>
          <a:p>
            <a:r>
              <a:rPr lang="ru-RU" sz="2000" b="1" dirty="0" smtClean="0"/>
              <a:t> учащихся,</a:t>
            </a:r>
          </a:p>
          <a:p>
            <a:r>
              <a:rPr lang="ru-RU" sz="2000" b="1" dirty="0" smtClean="0"/>
              <a:t> их социальная</a:t>
            </a:r>
          </a:p>
          <a:p>
            <a:r>
              <a:rPr lang="ru-RU" sz="2000" b="1" dirty="0" smtClean="0"/>
              <a:t> активность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563888" y="548680"/>
            <a:ext cx="1858201" cy="707886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Социализация </a:t>
            </a:r>
          </a:p>
          <a:p>
            <a:r>
              <a:rPr lang="ru-RU" sz="2000" b="1" dirty="0" smtClean="0"/>
              <a:t>выпускников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95536" y="836712"/>
            <a:ext cx="1821781" cy="1323439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Работа с </a:t>
            </a:r>
          </a:p>
          <a:p>
            <a:r>
              <a:rPr lang="ru-RU" sz="2000" b="1" dirty="0" smtClean="0"/>
              <a:t>учащимися</a:t>
            </a:r>
          </a:p>
          <a:p>
            <a:r>
              <a:rPr lang="ru-RU" sz="2000" b="1" dirty="0" smtClean="0"/>
              <a:t> с особой</a:t>
            </a:r>
          </a:p>
          <a:p>
            <a:r>
              <a:rPr lang="ru-RU" sz="2000" b="1" dirty="0" smtClean="0"/>
              <a:t> потребностью</a:t>
            </a:r>
            <a:endParaRPr lang="ru-RU" sz="2000" b="1" dirty="0"/>
          </a:p>
        </p:txBody>
      </p:sp>
      <p:sp>
        <p:nvSpPr>
          <p:cNvPr id="15" name="Стрелка вверх 14"/>
          <p:cNvSpPr/>
          <p:nvPr/>
        </p:nvSpPr>
        <p:spPr>
          <a:xfrm>
            <a:off x="4139952" y="1412776"/>
            <a:ext cx="432048" cy="86409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 rot="18632663">
            <a:off x="2691833" y="1269116"/>
            <a:ext cx="432048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верх 16"/>
          <p:cNvSpPr/>
          <p:nvPr/>
        </p:nvSpPr>
        <p:spPr>
          <a:xfrm rot="14049070">
            <a:off x="2427871" y="2776357"/>
            <a:ext cx="504056" cy="100811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4139952" y="2996952"/>
            <a:ext cx="504056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 rot="3306293">
            <a:off x="5856160" y="1347191"/>
            <a:ext cx="504056" cy="9361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18887095">
            <a:off x="6018038" y="2785277"/>
            <a:ext cx="432048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835696" y="5589240"/>
            <a:ext cx="58732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Управление качеством образования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404664"/>
            <a:ext cx="62460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Обновление содержания образования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1124744"/>
            <a:ext cx="6208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Национальный проект «Образование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2132856"/>
            <a:ext cx="59584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ПРОЕКТ «СОВРЕМЕННАЯ ШКОЛА»</a:t>
            </a:r>
          </a:p>
          <a:p>
            <a:r>
              <a:rPr lang="ru-RU" sz="2400" b="1" dirty="0" smtClean="0"/>
              <a:t>Задача </a:t>
            </a:r>
            <a:r>
              <a:rPr lang="ru-RU" sz="2400" b="1" dirty="0"/>
              <a:t>проекта:</a:t>
            </a:r>
            <a:endParaRPr lang="ru-RU" sz="2400" dirty="0"/>
          </a:p>
          <a:p>
            <a:r>
              <a:rPr lang="ru-RU" sz="2400" dirty="0"/>
              <a:t>внедрение в российских школах новых методов обучения и воспитания, современных образовательных технологий, а также обновление содержания и совершенствование методов обучения предмету «Технология».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404664"/>
            <a:ext cx="62460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Обновление содержания образования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1124744"/>
            <a:ext cx="6208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Национальный проект «Образование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2132856"/>
            <a:ext cx="59584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ПРОЕКТ «Успех каждого ребёнка»</a:t>
            </a:r>
          </a:p>
          <a:p>
            <a:r>
              <a:rPr lang="ru-RU" sz="2400" b="1" dirty="0" smtClean="0"/>
              <a:t>Задача </a:t>
            </a:r>
            <a:r>
              <a:rPr lang="ru-RU" sz="2400" b="1" dirty="0"/>
              <a:t>проекта:</a:t>
            </a:r>
            <a:endParaRPr lang="ru-RU" sz="2400" dirty="0"/>
          </a:p>
          <a:p>
            <a:r>
              <a:rPr lang="ru-RU" sz="2400" dirty="0"/>
              <a:t>формирование эффективной системы выявления, поддержки и развития способностей и талантов у детей и молодежи, направленной на самоопределение и профессиональную ориентацию всех обучающихся.</a:t>
            </a:r>
          </a:p>
        </p:txBody>
      </p:sp>
    </p:spTree>
    <p:extLst>
      <p:ext uri="{BB962C8B-B14F-4D97-AF65-F5344CB8AC3E}">
        <p14:creationId xmlns:p14="http://schemas.microsoft.com/office/powerpoint/2010/main" val="412377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404664"/>
            <a:ext cx="62460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Обновление содержания образования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1124744"/>
            <a:ext cx="6208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Национальный проект «Образование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2132856"/>
            <a:ext cx="59584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ПРОЕКТ «Поддержка семей, имеющих детей»</a:t>
            </a:r>
          </a:p>
          <a:p>
            <a:r>
              <a:rPr lang="ru-RU" sz="2400" b="1" dirty="0"/>
              <a:t>Задача проекта:</a:t>
            </a:r>
            <a:endParaRPr lang="ru-RU" sz="2400" dirty="0"/>
          </a:p>
          <a:p>
            <a:r>
              <a:rPr lang="ru-RU" sz="2400" dirty="0"/>
              <a:t>создание условий для раннего развития детей в возрасте до трех лет и реализация программ психолого-педагогической, методической и консультативной помощи родителям детей, получающих дошкольное образование в семье.</a:t>
            </a:r>
          </a:p>
          <a:p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5089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404664"/>
            <a:ext cx="62460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Обновление содержания образования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1124744"/>
            <a:ext cx="6208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Национальный проект «Образование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2132856"/>
            <a:ext cx="59584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ПРОЕКТ «Цифровая образовательная среда»</a:t>
            </a:r>
          </a:p>
          <a:p>
            <a:r>
              <a:rPr lang="ru-RU" sz="2400" b="1" dirty="0"/>
              <a:t>Задача проекта:</a:t>
            </a:r>
            <a:endParaRPr lang="ru-RU" sz="2400" dirty="0"/>
          </a:p>
          <a:p>
            <a:r>
              <a:rPr lang="ru-RU" sz="2400" dirty="0"/>
              <a:t>создание современной и безопасной цифровой образовательной среды, обеспечивающей высокое качество и доступность образования всех видов и уровней.</a:t>
            </a:r>
          </a:p>
        </p:txBody>
      </p:sp>
    </p:spTree>
    <p:extLst>
      <p:ext uri="{BB962C8B-B14F-4D97-AF65-F5344CB8AC3E}">
        <p14:creationId xmlns:p14="http://schemas.microsoft.com/office/powerpoint/2010/main" val="34397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404664"/>
            <a:ext cx="62460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Обновление содержания образования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1124744"/>
            <a:ext cx="6208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Национальный проект «Образование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2132856"/>
            <a:ext cx="59584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ПРОЕКТ «Учитель будущего»</a:t>
            </a:r>
          </a:p>
          <a:p>
            <a:r>
              <a:rPr lang="ru-RU" sz="2400" b="1" dirty="0"/>
              <a:t>Задача проекта:</a:t>
            </a:r>
            <a:endParaRPr lang="ru-RU" sz="2400" dirty="0"/>
          </a:p>
          <a:p>
            <a:r>
              <a:rPr lang="ru-RU" sz="2400" dirty="0"/>
              <a:t>внедрение национальной системы профессионального роста педагогических работников, охватывающей не менее 50% учителей общеобразовательных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val="93081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404664"/>
            <a:ext cx="62460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Обновление содержания образования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1124744"/>
            <a:ext cx="6208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Национальный проект «Образование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2132856"/>
            <a:ext cx="59584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ПРОЕКТ «Молодые профессионалы»</a:t>
            </a:r>
          </a:p>
          <a:p>
            <a:r>
              <a:rPr lang="ru-RU" sz="2400" b="1" dirty="0"/>
              <a:t>Задача проекта:</a:t>
            </a:r>
            <a:endParaRPr lang="ru-RU" sz="2400" dirty="0"/>
          </a:p>
          <a:p>
            <a:r>
              <a:rPr lang="ru-RU" sz="2400" dirty="0"/>
              <a:t>модернизация профессионального образования, в том числе с помощью внедрения адаптивных, практико-ориентированных и гибких образовательных программ.</a:t>
            </a:r>
          </a:p>
        </p:txBody>
      </p:sp>
    </p:spTree>
    <p:extLst>
      <p:ext uri="{BB962C8B-B14F-4D97-AF65-F5344CB8AC3E}">
        <p14:creationId xmlns:p14="http://schemas.microsoft.com/office/powerpoint/2010/main" val="364160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567</Words>
  <Application>Microsoft Office PowerPoint</Application>
  <PresentationFormat>Экран (4:3)</PresentationFormat>
  <Paragraphs>101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</dc:creator>
  <cp:lastModifiedBy>Людмила</cp:lastModifiedBy>
  <cp:revision>12</cp:revision>
  <dcterms:created xsi:type="dcterms:W3CDTF">2018-08-21T17:10:31Z</dcterms:created>
  <dcterms:modified xsi:type="dcterms:W3CDTF">2019-08-25T15:20:03Z</dcterms:modified>
</cp:coreProperties>
</file>